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k+TA+H8yjittSgGr/8k1WdUp/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their interpretations and provide insight for the future direction of their work (FINISH)</a:t>
            </a: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FINISH</a:t>
            </a: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830f1749b_0_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c830f17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d2df51269_0_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6d2df5126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906c2915e_0_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c906c2915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PICTURE OF HEALTHY LICHEN</a:t>
            </a: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GRAPH</a:t>
            </a: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/>
          <p:nvPr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4"/>
          <p:cNvSpPr/>
          <p:nvPr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/>
          <p:nvPr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5"/>
          <p:cNvSpPr/>
          <p:nvPr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v-magazine.com/2023/04/26/solar-can-promote-biocrust-formation-in-deser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ences.ucf.edu/class/simulant_marsgloba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0" y="0"/>
            <a:ext cx="1748414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90752"/>
            <a:ext cx="1748414" cy="467248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496" y="1252993"/>
            <a:ext cx="1207819" cy="8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807949" y="1041300"/>
            <a:ext cx="8538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sz="6000" b="1">
                <a:solidFill>
                  <a:srgbClr val="003366"/>
                </a:solidFill>
              </a:rPr>
              <a:t>Biocrust and EPS on Varying Substrates to Investigate Biosignatures on Mars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 sz="6000" b="1">
              <a:solidFill>
                <a:srgbClr val="003366"/>
              </a:solidFill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</a:pPr>
            <a:r>
              <a:rPr lang="en-US"/>
              <a:t>Embrey Saville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</a:pPr>
            <a:r>
              <a:rPr lang="en-US"/>
              <a:t>Anita Antoninka, Keven Griffen, Natalie Jones, Kayla Blair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</a:pPr>
            <a:r>
              <a:rPr lang="en-US"/>
              <a:t>AZSGC Student Research Symposium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</a:pPr>
            <a:r>
              <a:rPr lang="en-US"/>
              <a:t>April 20th 2024</a:t>
            </a:r>
            <a:endParaRPr/>
          </a:p>
        </p:txBody>
      </p:sp>
      <p:pic>
        <p:nvPicPr>
          <p:cNvPr id="92" name="Google Shape;92;p1" descr="Arizona NASA Vertical Text" title="Arizona NASA Vertical Tex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00" y="0"/>
            <a:ext cx="19050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NASA Insignia Colo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6063" y="2552700"/>
            <a:ext cx="166687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Future Directions</a:t>
            </a:r>
            <a:endParaRPr u="sng"/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838200" y="1048625"/>
            <a:ext cx="6056700" cy="51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Complete a chemical analysis on regolith chemical crusting to determine components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Continue greenhouse framing and EPS for longer data points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Continue EPS analysis to analyze possible biosignatures on Mars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Look into other Mars Environmental factors that could affect EPS and biocrust growth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 descr="Arizona NASA Vertical Text" title="Arizona NASA Vertical Tex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575" y="5253425"/>
            <a:ext cx="1201925" cy="160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References</a:t>
            </a:r>
            <a:endParaRPr u="sng"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838200" y="1048624"/>
            <a:ext cx="10515600" cy="512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(1)says, D. </a:t>
            </a:r>
            <a:r>
              <a:rPr lang="en-US" sz="12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Solar can promote biocrust formation in deserts</a:t>
            </a: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pv magazine International. </a:t>
            </a:r>
            <a:r>
              <a:rPr lang="en-US" sz="1200" b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https://www.pv-magazine.com/2023/04/26/solar-can-promote-biocrust-formation-in-deserts/</a:t>
            </a: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(accessed 2024-04-04).</a:t>
            </a:r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(2)Griffen, K. </a:t>
            </a:r>
            <a:r>
              <a:rPr lang="en-US" sz="12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Soil Crust Pictures </a:t>
            </a: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2024.</a:t>
            </a:r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(3)Blair, K. </a:t>
            </a:r>
            <a:r>
              <a:rPr lang="en-US" sz="12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EPS Pictrogram</a:t>
            </a: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2024.</a:t>
            </a:r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</a:t>
            </a:r>
            <a:r>
              <a:rPr lang="en-US" sz="12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Planetary Simulant Database: MGS-1 Mars Global Simulant</a:t>
            </a: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Center for Lunar &amp; Asteroid Surface Science. </a:t>
            </a:r>
            <a:r>
              <a:rPr lang="en-US" sz="1200" b="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https://sciences.ucf.edu/class/simulant_marsglobal/</a:t>
            </a:r>
            <a:r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chemeClr val="dk1"/>
                </a:solidFill>
              </a:rPr>
              <a:t>(5) </a:t>
            </a:r>
            <a:r>
              <a:rPr lang="en-US" sz="1100" b="0" i="1">
                <a:solidFill>
                  <a:schemeClr val="dk1"/>
                </a:solidFill>
              </a:rPr>
              <a:t>Biological Soil Crust (“Biocrust”) Science | U.S. Geological Survey</a:t>
            </a:r>
            <a:r>
              <a:rPr lang="en-US" sz="1100" b="0">
                <a:solidFill>
                  <a:schemeClr val="dk1"/>
                </a:solidFill>
              </a:rPr>
              <a:t>. www.usgs.gov. https://www.usgs.gov/centers/southwest-biological-science-center/science/biological-soil-crust-biocrust-science (accessed 2024-04-04).</a:t>
            </a:r>
            <a:endParaRPr sz="11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1"/>
          <p:cNvSpPr txBox="1">
            <a:spLocks noGrp="1"/>
          </p:cNvSpPr>
          <p:nvPr>
            <p:ph type="title"/>
          </p:nvPr>
        </p:nvSpPr>
        <p:spPr>
          <a:xfrm>
            <a:off x="838200" y="24551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B300"/>
              </a:buClr>
              <a:buSzPts val="7500"/>
              <a:buFont typeface="Arial"/>
              <a:buNone/>
            </a:pPr>
            <a:r>
              <a:rPr lang="en-US" sz="7500">
                <a:solidFill>
                  <a:srgbClr val="F1B300"/>
                </a:solidFill>
              </a:rPr>
              <a:t>Thank You</a:t>
            </a:r>
            <a:endParaRPr/>
          </a:p>
        </p:txBody>
      </p:sp>
      <p:sp>
        <p:nvSpPr>
          <p:cNvPr id="202" name="Google Shape;202;p41"/>
          <p:cNvSpPr/>
          <p:nvPr/>
        </p:nvSpPr>
        <p:spPr>
          <a:xfrm>
            <a:off x="0" y="5918479"/>
            <a:ext cx="12192000" cy="939521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560" y="6258875"/>
            <a:ext cx="5308879" cy="25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What is Biocrust?</a:t>
            </a:r>
            <a:endParaRPr u="sng"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4343300" y="2553250"/>
            <a:ext cx="4701300" cy="4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Lichens, cyanobacteria, and moss grown in dryland areas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Crucial in increasing soil stability of Earth’s drylands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Cyanobacteria was one of the first to inhabit on Earth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Important for Mars biosignature studies  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25" y="1087554"/>
            <a:ext cx="3846374" cy="512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4676" y="2553242"/>
            <a:ext cx="3147325" cy="419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Biological Soil Crust (&quot;Biocrust&quot;) Science | U.S. Geological Surve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575" y="77475"/>
            <a:ext cx="6204274" cy="24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595625" y="6216047"/>
            <a:ext cx="9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66"/>
                </a:solidFill>
              </a:rPr>
              <a:t>(2)</a:t>
            </a:r>
            <a:endParaRPr sz="1600">
              <a:solidFill>
                <a:srgbClr val="003366"/>
              </a:solidFill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8433200" y="6443547"/>
            <a:ext cx="9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66"/>
                </a:solidFill>
              </a:rPr>
              <a:t>(2)</a:t>
            </a:r>
            <a:endParaRPr sz="1600">
              <a:solidFill>
                <a:srgbClr val="003366"/>
              </a:solidFill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1027075" y="308375"/>
            <a:ext cx="9060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3366"/>
              </a:solidFill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1090050" y="163797"/>
            <a:ext cx="9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66"/>
                </a:solidFill>
              </a:rPr>
              <a:t>(5)</a:t>
            </a:r>
            <a:endParaRPr sz="1600">
              <a:solidFill>
                <a:srgbClr val="003366"/>
              </a:solidFill>
            </a:endParaRPr>
          </a:p>
        </p:txBody>
      </p:sp>
      <p:pic>
        <p:nvPicPr>
          <p:cNvPr id="108" name="Google Shape;108;p4" descr="Arizona NASA Vertical Text" title="Arizona NASA Vertical Tex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87000" y="0"/>
            <a:ext cx="19050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830f1749b_0_36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What is EPS?</a:t>
            </a:r>
            <a:endParaRPr u="sng"/>
          </a:p>
        </p:txBody>
      </p:sp>
      <p:sp>
        <p:nvSpPr>
          <p:cNvPr id="114" name="Google Shape;114;g2c830f1749b_0_36"/>
          <p:cNvSpPr txBox="1">
            <a:spLocks noGrp="1"/>
          </p:cNvSpPr>
          <p:nvPr>
            <p:ph type="body" idx="1"/>
          </p:nvPr>
        </p:nvSpPr>
        <p:spPr>
          <a:xfrm>
            <a:off x="6096000" y="456375"/>
            <a:ext cx="5646900" cy="3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Extracellular Polymeric Substances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 sticky protective biopolymer that is excreted by biocrust and adheres to iron oxides and clays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Like slugs, microbes excrete a type of mucus</a:t>
            </a:r>
            <a:endParaRPr/>
          </a:p>
        </p:txBody>
      </p:sp>
      <p:pic>
        <p:nvPicPr>
          <p:cNvPr id="115" name="Google Shape;115;g2c830f1749b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50" y="875850"/>
            <a:ext cx="3608801" cy="360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c830f1749b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700" y="3342600"/>
            <a:ext cx="5075502" cy="3404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c830f1749b_0_36"/>
          <p:cNvSpPr/>
          <p:nvPr/>
        </p:nvSpPr>
        <p:spPr>
          <a:xfrm>
            <a:off x="7926450" y="4243075"/>
            <a:ext cx="1986000" cy="1073100"/>
          </a:xfrm>
          <a:prstGeom prst="ellipse">
            <a:avLst/>
          </a:prstGeom>
          <a:noFill/>
          <a:ln w="76200" cap="flat" cmpd="sng">
            <a:solidFill>
              <a:srgbClr val="48AC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c830f1749b_0_36"/>
          <p:cNvSpPr txBox="1"/>
          <p:nvPr/>
        </p:nvSpPr>
        <p:spPr>
          <a:xfrm>
            <a:off x="6708500" y="3329825"/>
            <a:ext cx="47487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4AAC3F"/>
                </a:solidFill>
              </a:rPr>
              <a:t>Naked eye visualization of EPS</a:t>
            </a:r>
            <a:endParaRPr sz="2300" b="1">
              <a:solidFill>
                <a:srgbClr val="4AAC3F"/>
              </a:solidFill>
            </a:endParaRPr>
          </a:p>
        </p:txBody>
      </p:sp>
      <p:sp>
        <p:nvSpPr>
          <p:cNvPr id="119" name="Google Shape;119;g2c830f1749b_0_36"/>
          <p:cNvSpPr txBox="1"/>
          <p:nvPr/>
        </p:nvSpPr>
        <p:spPr>
          <a:xfrm>
            <a:off x="526775" y="6349897"/>
            <a:ext cx="9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66"/>
                </a:solidFill>
              </a:rPr>
              <a:t>(5)</a:t>
            </a:r>
            <a:endParaRPr sz="1600">
              <a:solidFill>
                <a:srgbClr val="003366"/>
              </a:solidFill>
            </a:endParaRPr>
          </a:p>
        </p:txBody>
      </p:sp>
      <p:pic>
        <p:nvPicPr>
          <p:cNvPr id="120" name="Google Shape;120;g2c830f1749b_0_36" descr="Arizona NASA Vertical Text" title="Arizona NASA Vertical Tex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94200" y="0"/>
            <a:ext cx="997800" cy="133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2c830f1749b_0_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4534" y="4029065"/>
            <a:ext cx="2981467" cy="2685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d2df51269_0_3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Questions/Hypotheses</a:t>
            </a:r>
            <a:endParaRPr u="sng"/>
          </a:p>
        </p:txBody>
      </p:sp>
      <p:sp>
        <p:nvSpPr>
          <p:cNvPr id="127" name="Google Shape;127;g26d2df51269_0_3"/>
          <p:cNvSpPr txBox="1">
            <a:spLocks noGrp="1"/>
          </p:cNvSpPr>
          <p:nvPr>
            <p:ph type="body" idx="1"/>
          </p:nvPr>
        </p:nvSpPr>
        <p:spPr>
          <a:xfrm>
            <a:off x="4921475" y="900425"/>
            <a:ext cx="7055400" cy="52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r>
              <a:rPr lang="en-US" sz="2300" u="sng"/>
              <a:t>Question:</a:t>
            </a:r>
            <a:endParaRPr sz="2300" u="sng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How does crust cover change over time across different substrate types, and do specific crust components show varying trends depending on substrate?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Can we grow where none have grown before?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endParaRPr sz="230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r>
              <a:rPr lang="en-US" sz="2300" u="sng"/>
              <a:t>Hypothesis:</a:t>
            </a:r>
            <a:r>
              <a:rPr lang="en-US" sz="2300"/>
              <a:t> 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Expected effect on crust cover due to substrate type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Expected increase in light cyanobacteria in 100% sand treatment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Expected decrease in chemical regolith crusting with no growth present</a:t>
            </a:r>
            <a:endParaRPr sz="23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endParaRPr sz="2300">
              <a:solidFill>
                <a:schemeClr val="dk1"/>
              </a:solidFill>
            </a:endParaRPr>
          </a:p>
        </p:txBody>
      </p:sp>
      <p:pic>
        <p:nvPicPr>
          <p:cNvPr id="128" name="Google Shape;128;g26d2df5126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12" y="1048625"/>
            <a:ext cx="3846263" cy="512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6d2df51269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479" y="3157650"/>
            <a:ext cx="6623650" cy="348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6d2df51269_0_3"/>
          <p:cNvSpPr txBox="1"/>
          <p:nvPr/>
        </p:nvSpPr>
        <p:spPr>
          <a:xfrm>
            <a:off x="542725" y="63522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66"/>
                </a:solidFill>
              </a:rPr>
              <a:t>(2),(1)</a:t>
            </a:r>
            <a:endParaRPr/>
          </a:p>
        </p:txBody>
      </p:sp>
      <p:pic>
        <p:nvPicPr>
          <p:cNvPr id="131" name="Google Shape;131;g26d2df51269_0_3" descr="Arizona NASA Vertical Text" title="Arizona NASA Vertical Tex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3275" y="0"/>
            <a:ext cx="1108725" cy="14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906c2915e_0_21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Questions/Hypotheses</a:t>
            </a:r>
            <a:endParaRPr u="sng"/>
          </a:p>
        </p:txBody>
      </p:sp>
      <p:sp>
        <p:nvSpPr>
          <p:cNvPr id="137" name="Google Shape;137;g2c906c2915e_0_21"/>
          <p:cNvSpPr txBox="1">
            <a:spLocks noGrp="1"/>
          </p:cNvSpPr>
          <p:nvPr>
            <p:ph type="body" idx="1"/>
          </p:nvPr>
        </p:nvSpPr>
        <p:spPr>
          <a:xfrm>
            <a:off x="4921475" y="900425"/>
            <a:ext cx="7055400" cy="57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r>
              <a:rPr lang="en-US" sz="2300" u="sng"/>
              <a:t>Questions:</a:t>
            </a:r>
            <a:endParaRPr sz="2300" u="sng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How does crust cover change over time across different substrate types, and do specific crust components show varying trends depending on substrate?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Can we grow where none have grown before?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endParaRPr sz="230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r>
              <a:rPr lang="en-US" sz="2300" u="sng"/>
              <a:t>Hypotheses:</a:t>
            </a:r>
            <a:r>
              <a:rPr lang="en-US" sz="2300"/>
              <a:t> 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Expected effect on crust cover due to substrate type with increase in light cyanobacteria</a:t>
            </a:r>
            <a:endParaRPr sz="230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Mars regolith will allow cyanobacteria to form with minor growth in lichens</a:t>
            </a:r>
            <a:endParaRPr sz="230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endParaRPr sz="2300">
              <a:solidFill>
                <a:schemeClr val="dk1"/>
              </a:solidFill>
            </a:endParaRPr>
          </a:p>
        </p:txBody>
      </p:sp>
      <p:pic>
        <p:nvPicPr>
          <p:cNvPr id="138" name="Google Shape;138;g2c906c2915e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12" y="1048625"/>
            <a:ext cx="3846263" cy="5128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c906c2915e_0_21"/>
          <p:cNvSpPr txBox="1"/>
          <p:nvPr/>
        </p:nvSpPr>
        <p:spPr>
          <a:xfrm>
            <a:off x="542725" y="63522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66"/>
                </a:solidFill>
              </a:rPr>
              <a:t>(2),(1)</a:t>
            </a:r>
            <a:endParaRPr/>
          </a:p>
        </p:txBody>
      </p:sp>
      <p:pic>
        <p:nvPicPr>
          <p:cNvPr id="140" name="Google Shape;140;g2c906c2915e_0_21" descr="Arizona NASA Vertical Text" title="Arizona NASA Vertical Tex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3275" y="0"/>
            <a:ext cx="1108725" cy="14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Methods</a:t>
            </a:r>
            <a:endParaRPr u="sng"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271350" y="801750"/>
            <a:ext cx="6777000" cy="59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Inoculated 10 pilot tubs and 27 small tubs with various substrate concentrations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Clay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Sand 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Mars Simulant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Weekly point-intercept framing data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Biweekly EPS sampling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EPS chemical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extraction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through phenol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sulfuric acid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 fluorescence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microplate reader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0" y="0"/>
            <a:ext cx="51435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499" y="3786700"/>
            <a:ext cx="2930350" cy="30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 descr="Arizona NASA Vertical Text" title="Arizona NASA Vertical Tex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4675" y="0"/>
            <a:ext cx="803825" cy="10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Light Cyanobacteria VS. Lichens</a:t>
            </a:r>
            <a:endParaRPr u="sng"/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838200" y="1048624"/>
            <a:ext cx="10515600" cy="512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875" y="1401525"/>
            <a:ext cx="6629125" cy="442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r="21709"/>
          <a:stretch/>
        </p:blipFill>
        <p:spPr>
          <a:xfrm>
            <a:off x="480475" y="1401525"/>
            <a:ext cx="5082399" cy="43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Arizona NASA Vertical Text" title="Arizona NASA Vertical Tex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2525" y="0"/>
            <a:ext cx="1099475" cy="14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Regolith Chemical Crusting </a:t>
            </a:r>
            <a:endParaRPr u="sng"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838200" y="1048624"/>
            <a:ext cx="10515600" cy="512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Magnesium Sulfate (MgSO</a:t>
            </a:r>
            <a:r>
              <a:rPr lang="en-US" baseline="-25000"/>
              <a:t>4</a:t>
            </a:r>
            <a:r>
              <a:rPr lang="en-US"/>
              <a:t>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Possible termination of Lichens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800"/>
              <a:buNone/>
            </a:pP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t="17596" b="12493"/>
          <a:stretch/>
        </p:blipFill>
        <p:spPr>
          <a:xfrm>
            <a:off x="7698800" y="2578300"/>
            <a:ext cx="4419199" cy="411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 l="37293" t="42926" r="42779" b="39695"/>
          <a:stretch/>
        </p:blipFill>
        <p:spPr>
          <a:xfrm>
            <a:off x="10012550" y="111400"/>
            <a:ext cx="2121550" cy="246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778" y="1993200"/>
            <a:ext cx="7051676" cy="47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descr="Arizona NASA Vertical Text" title="Arizona NASA Vertical Tex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6600" y="4859800"/>
            <a:ext cx="1154925" cy="15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 descr="Lichen Biology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9425" y="729850"/>
            <a:ext cx="2143125" cy="18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38200" y="163789"/>
            <a:ext cx="10515600" cy="56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None/>
            </a:pPr>
            <a:r>
              <a:rPr lang="en-US" u="sng"/>
              <a:t>EPS</a:t>
            </a:r>
            <a:endParaRPr u="sng"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838200" y="1048625"/>
            <a:ext cx="5257800" cy="51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6747000" y="6364625"/>
            <a:ext cx="31452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>
              <a:solidFill>
                <a:srgbClr val="003366"/>
              </a:solidFill>
            </a:endParaRPr>
          </a:p>
        </p:txBody>
      </p:sp>
      <p:pic>
        <p:nvPicPr>
          <p:cNvPr id="179" name="Google Shape;17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250" y="333025"/>
            <a:ext cx="9571600" cy="652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Widescreen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What is Biocrust?</vt:lpstr>
      <vt:lpstr>What is EPS?</vt:lpstr>
      <vt:lpstr>Questions/Hypotheses</vt:lpstr>
      <vt:lpstr>Questions/Hypotheses</vt:lpstr>
      <vt:lpstr>Methods</vt:lpstr>
      <vt:lpstr>Light Cyanobacteria VS. Lichens</vt:lpstr>
      <vt:lpstr>Regolith Chemical Crusting </vt:lpstr>
      <vt:lpstr>EPS</vt:lpstr>
      <vt:lpstr>Future Directions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Anne Bell</dc:creator>
  <cp:lastModifiedBy>Michelle A. Coe</cp:lastModifiedBy>
  <cp:revision>1</cp:revision>
  <dcterms:created xsi:type="dcterms:W3CDTF">2019-12-30T16:43:17Z</dcterms:created>
  <dcterms:modified xsi:type="dcterms:W3CDTF">2024-04-09T22:37:42Z</dcterms:modified>
</cp:coreProperties>
</file>